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587" r:id="rId2"/>
    <p:sldId id="588" r:id="rId3"/>
    <p:sldId id="543" r:id="rId4"/>
    <p:sldId id="544" r:id="rId5"/>
    <p:sldId id="575" r:id="rId6"/>
    <p:sldId id="576" r:id="rId7"/>
    <p:sldId id="589" r:id="rId8"/>
    <p:sldId id="577" r:id="rId9"/>
    <p:sldId id="549" r:id="rId10"/>
    <p:sldId id="590" r:id="rId11"/>
    <p:sldId id="551" r:id="rId12"/>
    <p:sldId id="578" r:id="rId13"/>
    <p:sldId id="553" r:id="rId14"/>
    <p:sldId id="579" r:id="rId15"/>
    <p:sldId id="580" r:id="rId16"/>
    <p:sldId id="556" r:id="rId17"/>
    <p:sldId id="582" r:id="rId18"/>
    <p:sldId id="583" r:id="rId19"/>
    <p:sldId id="561" r:id="rId20"/>
    <p:sldId id="584" r:id="rId21"/>
    <p:sldId id="585" r:id="rId22"/>
    <p:sldId id="564" r:id="rId23"/>
    <p:sldId id="565" r:id="rId24"/>
    <p:sldId id="566" r:id="rId25"/>
    <p:sldId id="570" r:id="rId26"/>
    <p:sldId id="571" r:id="rId27"/>
    <p:sldId id="572" r:id="rId28"/>
    <p:sldId id="573" r:id="rId29"/>
    <p:sldId id="574" r:id="rId30"/>
    <p:sldId id="594" r:id="rId31"/>
    <p:sldId id="592" r:id="rId32"/>
    <p:sldId id="596" r:id="rId33"/>
    <p:sldId id="593" r:id="rId34"/>
    <p:sldId id="5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000099"/>
    <a:srgbClr val="66CCFF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6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97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-32425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199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097179" y="27166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86661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तेस्रो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0577" y="4588133"/>
            <a:ext cx="6589823" cy="22775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182880" tIns="320040" rIns="182880" bIns="320040"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400" b="1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लगत २ कृषक परिवार प्रश्नावली 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2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चलन गरेको जग्गाको कित्ताअनुसार भू–उपयोग</a:t>
            </a:r>
            <a:endParaRPr lang="en-US" sz="2200" dirty="0">
              <a:solidFill>
                <a:srgbClr val="000099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2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(भाग ३ खण्ड ३.७)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ne-NP" sz="2200" dirty="0">
              <a:solidFill>
                <a:srgbClr val="000099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0" y="1295400"/>
            <a:ext cx="12192000" cy="2819400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dirty="0">
                <a:latin typeface="Preeti" pitchFamily="2" charset="0"/>
                <a:cs typeface="Arial" pitchFamily="34" charset="0"/>
              </a:rPr>
              <a:t/>
            </a:r>
            <a:br>
              <a:rPr lang="ne-NP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</a:t>
            </a:r>
            <a:r>
              <a:rPr lang="ne-NP" sz="3600" dirty="0" smtClean="0">
                <a:solidFill>
                  <a:srgbClr val="4708C4"/>
                </a:solidFill>
                <a:latin typeface="Preeti"/>
                <a:cs typeface="Kalimati" pitchFamily="2"/>
              </a:rPr>
              <a:t>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२७,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......</a:t>
            </a:r>
            <a:r>
              <a:rPr lang="ne-NP" sz="20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जिल्ला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3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" y="694773"/>
            <a:ext cx="11379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152400" y="3124200"/>
            <a:ext cx="11948337" cy="37338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बाली लागेको जग्गा (महल २)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तर, लगाएको बाली भित्र्याउन एक वर्षभन्दा बढी समय लाग्ने भए तापनि यदि बोट समेत नष्ट गरिन्छ भने अस्थायी बालीअन्तर्गत नै पर्छ, जस्तैः उखु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एक वर्षपछि अर्को बाली लगाइने र खनजोत गर्दा बोट डाँठसमेत नष्ट हुने बालीहरू पनि अस्थायी बालीअन्तर्गत पर्छन्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बालीअन्तर्गत यी बालीहरू पर्छन्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खाद्यान्न बाली, कोसे÷दाल बाली, कन्दमूल बाली, तेल बाली, नगदे बाली, मसला बाली, तरकारी बाली, र भुइँघाँस बाली ।</a:t>
            </a:r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1298157"/>
            <a:ext cx="1117600" cy="11334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431632"/>
            <a:ext cx="533400" cy="8449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="" xmlns:a16="http://schemas.microsoft.com/office/drawing/2014/main" id="{BF99B575-2F37-4081-B52C-345D250F364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2505076"/>
            <a:ext cx="2844800" cy="365125"/>
          </a:xfrm>
        </p:spPr>
        <p:txBody>
          <a:bodyPr/>
          <a:lstStyle/>
          <a:p>
            <a:fld id="{1B5D452B-6CA5-4F28-A343-BB25A83F1E5E}" type="datetime1">
              <a:rPr lang="en-US" smtClean="0"/>
              <a:pPr/>
              <a:t>4/6/2022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" y="1015409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981200" y="1752600"/>
            <a:ext cx="1066800" cy="1066800"/>
          </a:xfrm>
          <a:prstGeom prst="ellipse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04800" y="3657600"/>
            <a:ext cx="11506200" cy="3124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 (महल ३)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खर्क तथा चौरचरनअन्तर्गतका जग्गाहरू भन्नाले पशुचरन वा आहारका लागि अस्थायीरूपमा खाली छोडिएको जग्गा भन्ने बुझिन्छ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खर्क तथा चौरचरन अस्थायी वा स्थायी हुन सक्छ । 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2895600"/>
            <a:ext cx="0" cy="7620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="" xmlns:a16="http://schemas.microsoft.com/office/drawing/2014/main" id="{B91D3B61-1D0A-4AB8-80A1-7BE6867CFFD8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2505076"/>
            <a:ext cx="2844800" cy="365125"/>
          </a:xfrm>
        </p:spPr>
        <p:txBody>
          <a:bodyPr/>
          <a:lstStyle/>
          <a:p>
            <a:fld id="{1B5D452B-6CA5-4F28-A343-BB25A83F1E5E}" type="datetime1">
              <a:rPr lang="en-US" smtClean="0"/>
              <a:pPr/>
              <a:t>4/6/2022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" y="762000"/>
            <a:ext cx="10913140" cy="22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133600" y="1447800"/>
            <a:ext cx="14097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152400" y="3048000"/>
            <a:ext cx="12039600" cy="3726266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 (महल ३)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खर्क तथा चौरचरन स्थायी हो कि अस्थायी भनेर छुट्याउन सामान्यतया </a:t>
            </a:r>
            <a:r>
              <a:rPr lang="ne-NP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५ वर्षको अवधि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लाई लिइन्छ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५ वर्षभन्दा कम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अवधिसम्मका यस्ता जग्गाहरू मात्र अस्थायी चौरचरनमा लिइन्छन् र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सोभन्दा बढी अवधि भएका यस्ता जग्गाहरू स्थायी चौरचरनअन्तर्गत राख्नुपर्छ ।</a:t>
            </a:r>
            <a:r>
              <a:rPr lang="en-US" sz="2800" i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2438400"/>
            <a:ext cx="0" cy="74435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="" xmlns:a16="http://schemas.microsoft.com/office/drawing/2014/main" id="{5134C8AA-6E18-4B15-8D97-F37B5D12DC7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S12-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" y="762000"/>
            <a:ext cx="1056871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152400" y="3581400"/>
            <a:ext cx="11887200" cy="3200400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यसअन्तर्गत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कम्तीमा एक वर्ष र बढीमा ५ वर्षसम्म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बाँझो राखिएको जग्गा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यसरी बाँझो छोडिएको जग्गा प्राकृतिक रूपमा घाँसपात उम्रेर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५ वर्षभन्दा कम समय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देखि चौरचरनको रूपमा प्रयोग भइरहेको छ भने त्यसलाई अस्थायी चौरचरनअन्तर्गत लिइन्छ र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यदि सो अवधि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५ वर्षभन्दा बढी छ भने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यस्तो जग्गालाई स्थायी चौरचरनअन्तर्गत लिनुपर्छ । </a:t>
            </a:r>
          </a:p>
        </p:txBody>
      </p:sp>
      <p:sp>
        <p:nvSpPr>
          <p:cNvPr id="12" name="Oval 11"/>
          <p:cNvSpPr/>
          <p:nvPr/>
        </p:nvSpPr>
        <p:spPr>
          <a:xfrm>
            <a:off x="3304309" y="1447800"/>
            <a:ext cx="886691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2" idx="4"/>
          </p:cNvCxnSpPr>
          <p:nvPr/>
        </p:nvCxnSpPr>
        <p:spPr>
          <a:xfrm flipH="1">
            <a:off x="3733800" y="2667000"/>
            <a:ext cx="13855" cy="9144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C797BAA0-74CE-4F5A-A5F4-0962CD6D55E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" y="685800"/>
            <a:ext cx="1094971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152400" y="3276600"/>
            <a:ext cx="11913870" cy="3505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</a:t>
            </a:r>
            <a:r>
              <a:rPr lang="ne-NP" sz="2400" b="1" dirty="0" smtClean="0">
                <a:latin typeface="Preeti" pitchFamily="2" charset="0"/>
                <a:cs typeface="Kalimati" panose="00000400000000000000" pitchFamily="2"/>
              </a:rPr>
              <a:t>)....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लामो समयसम्म बाँझो रहेको जग्गामा दाउरा काठपातको रूपमा उपयोग हुन सक्ने रुखहरू भएमा </a:t>
            </a:r>
            <a:r>
              <a:rPr lang="en-US" sz="22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       वनवनेलोको शीर्षकअन्तर्गत राख्नुपर्छ ।</a:t>
            </a:r>
            <a:endParaRPr lang="ne-NP" sz="22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अस्थायी रूपमा बाँझो रहेको जग्गा अनुपयोगी जग्गा </a:t>
            </a:r>
            <a:r>
              <a:rPr lang="en-US" sz="2200" dirty="0">
                <a:latin typeface="Times New Roman" panose="02020603050405020304" pitchFamily="18" charset="0"/>
                <a:cs typeface="Kalimati" panose="00000400000000000000" pitchFamily="2"/>
              </a:rPr>
              <a:t>(Waste Land)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 को रूपमा परिवर्तन भएमा </a:t>
            </a: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“अन्य जग्गा”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मा राख्नुपर्छ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एक वर्षभन्दा कम अवधिका लागि बाँझो छाडिएको वा छाड्ने उद्देश्यले राखिएको जग्गा अस्थायी बाँझोमा पर्दैन ।</a:t>
            </a:r>
            <a:endParaRPr lang="en-US" sz="22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9000" y="1447800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2667000"/>
            <a:ext cx="0" cy="68580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CC773D14-735F-48D7-A7CA-09A7B4F77A86}"/>
              </a:ext>
            </a:extLst>
          </p:cNvPr>
          <p:cNvSpPr txBox="1">
            <a:spLocks/>
          </p:cNvSpPr>
          <p:nvPr/>
        </p:nvSpPr>
        <p:spPr>
          <a:xfrm>
            <a:off x="1112520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" y="685800"/>
            <a:ext cx="10591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228600" y="3429000"/>
            <a:ext cx="11658600" cy="2743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</a:t>
            </a:r>
            <a:r>
              <a:rPr lang="ne-NP" sz="2400" b="1" dirty="0" smtClean="0">
                <a:latin typeface="Preeti" pitchFamily="2" charset="0"/>
                <a:cs typeface="Kalimati" panose="00000400000000000000" pitchFamily="2"/>
              </a:rPr>
              <a:t>)...</a:t>
            </a:r>
            <a:endParaRPr lang="ne-NP" sz="24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माथि उल्लिखितबाहेकका जग्गाहरू पनि यसअन्तर्गत नै पर्छन्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जस्तैः बाढीले अस्थायी रूपमा एक सन्दर्भ वर्षको लागि क्षति पुर्याएको जग्गा वा बाली लगाउन तयार पारिएको तर कुनै कारणले बाली नलगाएको जग्गा आदि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।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7498" y="1371600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2590800"/>
            <a:ext cx="0" cy="83820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E111E132-A625-44A8-B3D0-0C12DF202F4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1097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76199" y="3196936"/>
            <a:ext cx="12115801" cy="3661064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एक पटक उत्पादन लिएपछि पुनः रोप्नु नपर्ने र धेरै वर्षसम्म उत्पादन दिइरहने बाली लागेको जग्गा स्थायी बाली लागेको जग्गामा गणना गरिन्छ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जस्तैः फलफूल लगाएको जग्गा, स्थायी प्रकृतिका पुष्पखेती र नर्सरी भएको जग्गा आदि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तर, वनवनेलोका लागि लगाइएको नर्सरीले ढाकेको जग्गालाई वनवनेलोको क्षेत्रफलमा नै राख्नुपर्छ ।</a:t>
            </a:r>
            <a:endParaRPr lang="en-US" sz="2400" b="1" i="1" dirty="0">
              <a:solidFill>
                <a:srgbClr val="7030A0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371600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2474768"/>
            <a:ext cx="0" cy="103043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ABDB367E-4A91-47E7-BF49-E6E003DAB29B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1097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76200" y="3181350"/>
            <a:ext cx="12039600" cy="3600450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</a:t>
            </a:r>
            <a:r>
              <a:rPr lang="ne-NP" sz="2400" b="1" dirty="0" smtClean="0">
                <a:latin typeface="Preeti" pitchFamily="2" charset="0"/>
                <a:cs typeface="Kalimati" panose="00000400000000000000" pitchFamily="2"/>
              </a:rPr>
              <a:t>)...</a:t>
            </a:r>
            <a:endParaRPr lang="ne-NP" sz="24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खण्ड ४.३ अन्तर्गत (पछि छलफल गरिने) संयुक्त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बाली (स्थायी र अस्थायी मिसाएर लगाइएको) लागेको जग्गालाई 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यहाँ विशेष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ध्यान पुर्याउनुपर्छ ।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यस्तो अवस्थामा संयुक्त बाली लागेको जम्मा क्षेत्रफलबाट अस्थायी बालीले ओगटेको अनुमानित क्षेत्रफल घटाएर बाँकी क्षेत्रफल स्थायी बालीको क्षेत्रफलअन्तर्गत (महल ५) मा र </a:t>
            </a:r>
          </a:p>
          <a:p>
            <a:pPr algn="just">
              <a:lnSpc>
                <a:spcPct val="150000"/>
              </a:lnSpc>
            </a:pP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   अस्थायी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बालीले ओगटेको अनुमानित क्षेत्रफल अस्थायी बालीअन्तर्गत (महल २) मा लेख्नुपर्छ ।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407968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57524" y="2286000"/>
            <a:ext cx="0" cy="89535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8A90C915-D634-47A7-BC7D-EFE3B3EAB6F4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52402" y="3727269"/>
            <a:ext cx="11887198" cy="3048000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r>
              <a:rPr lang="ne-NP" sz="2800" b="1" dirty="0" smtClean="0">
                <a:latin typeface="Preeti" pitchFamily="2" charset="0"/>
                <a:cs typeface="Kalimati" panose="00000400000000000000" pitchFamily="2"/>
              </a:rPr>
              <a:t>स्थायी </a:t>
            </a: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बालीलागेको जग्गा (महल ५</a:t>
            </a:r>
            <a:r>
              <a:rPr lang="ne-NP" sz="2800" b="1" dirty="0" smtClean="0">
                <a:latin typeface="Preeti" pitchFamily="2" charset="0"/>
                <a:cs typeface="Kalimati" panose="00000400000000000000" pitchFamily="2"/>
              </a:rPr>
              <a:t>)...</a:t>
            </a:r>
            <a:endParaRPr lang="ne-NP" sz="28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latin typeface="Preeti" pitchFamily="2" charset="0"/>
                <a:cs typeface="Kalimati" panose="00000400000000000000" pitchFamily="2"/>
              </a:rPr>
              <a:t>प्रश्नावलीको तालिका नं. ४.३ को महल ६ को सन्दर्भमा </a:t>
            </a:r>
            <a:r>
              <a:rPr lang="ne-NP" sz="2300" dirty="0" smtClean="0">
                <a:latin typeface="Preeti" pitchFamily="2" charset="0"/>
                <a:cs typeface="Kalimati" panose="00000400000000000000" pitchFamily="2"/>
              </a:rPr>
              <a:t>(पछिल्ला सत्रमा छलफल गरिने) भने </a:t>
            </a:r>
            <a:r>
              <a:rPr lang="ne-NP" sz="2300" dirty="0">
                <a:latin typeface="Preeti" pitchFamily="2" charset="0"/>
                <a:cs typeface="Kalimati" panose="00000400000000000000" pitchFamily="2"/>
              </a:rPr>
              <a:t>संयुक्त बाली लागेको जग्गाको क्षेत्रफल पूरै संयुक्त बाली लागेको क्षेत्रफलअन्तर्गत महल ६ मा लेख्नुपर्छ 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कृषिगणनामा स्थायी बालीअन्तर्गत निम्नलिखित बालीहरू समावेश गरिएका छन्ः अमिलो जातका फलफूलहरू, अमिलो जातबाहेक अन्य फलफूलहरू, र चिया, कफी, स्थायी प्रकृतिका पुष्पखेती र नर्सरी जस्ता अन्य स्थायी बालीहरू ।</a:t>
            </a:r>
            <a:endParaRPr lang="en-US" sz="2300" b="1" i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787D0B-45A8-4F46-BDDA-640054F257DB}"/>
              </a:ext>
            </a:extLst>
          </p:cNvPr>
          <p:cNvGrpSpPr/>
          <p:nvPr/>
        </p:nvGrpSpPr>
        <p:grpSpPr>
          <a:xfrm>
            <a:off x="812800" y="762000"/>
            <a:ext cx="10972800" cy="2514600"/>
            <a:chOff x="812800" y="1143000"/>
            <a:chExt cx="10972800" cy="25544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1143000"/>
              <a:ext cx="109728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4876800" y="1524000"/>
              <a:ext cx="1219200" cy="9906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5638800" y="2514600"/>
              <a:ext cx="0" cy="118283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8245B5A5-8F32-42C2-9D56-9CF64A1F179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3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452B-6CA5-4F28-A343-BB25A83F1E5E}" type="datetime1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228600" y="3810000"/>
            <a:ext cx="11887200" cy="2971800"/>
          </a:xfrm>
          <a:prstGeom prst="flowChartProcess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 (महल ६)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यसअन्तर्गत स्थायी रूपमा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(५ वर्ष वा सोभन्दा बढी) </a:t>
            </a: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चौरचरनका लागि छाडिएको वा प्राकृतिक रूपबाट उम्रिएको जङ्गली घाँसको मैदान वा पशु चरनले ढाकेको जग्गा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चौरचरनमा आफैं उम्रिएका (खास गरी चौरचरनका रुख तथा झाडी) बुटाबुटीहरू भएको जग्गा पर्छ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6EF49DA-4010-49FB-ACF4-495D46127366}"/>
              </a:ext>
            </a:extLst>
          </p:cNvPr>
          <p:cNvGrpSpPr/>
          <p:nvPr/>
        </p:nvGrpSpPr>
        <p:grpSpPr>
          <a:xfrm>
            <a:off x="304799" y="762000"/>
            <a:ext cx="11485419" cy="3124200"/>
            <a:chOff x="304799" y="1066800"/>
            <a:chExt cx="11485419" cy="3124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1066800"/>
              <a:ext cx="11485419" cy="289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818910" y="18288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6477000" y="2590800"/>
              <a:ext cx="0" cy="160020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9">
            <a:extLst>
              <a:ext uri="{FF2B5EF4-FFF2-40B4-BE49-F238E27FC236}">
                <a16:creationId xmlns="" xmlns:a16="http://schemas.microsoft.com/office/drawing/2014/main" id="{A1A3C5C2-34B0-48B0-A872-A4CB569DFF2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2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1828800"/>
            <a:ext cx="601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२ कृषक परिवार प्रश्नावली 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चलन गरेको जग्गाको कित्ताअनुसार भू–उपयोग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३ खण्ड ३.७)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6287589" y="1981200"/>
            <a:ext cx="312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>
              <a:lnSpc>
                <a:spcPct val="150000"/>
              </a:lnSpc>
            </a:pPr>
            <a:endParaRPr lang="ne-NP" sz="2400" dirty="0">
              <a:cs typeface="Kalimati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5EE60EE-9F2A-48C0-A8FE-04716C53E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3148" r="5289" b="3148"/>
          <a:stretch/>
        </p:blipFill>
        <p:spPr>
          <a:xfrm>
            <a:off x="8991600" y="1981200"/>
            <a:ext cx="2939331" cy="30480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443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452B-6CA5-4F28-A343-BB25A83F1E5E}" type="datetime1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S12-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152400" y="3356998"/>
            <a:ext cx="11963400" cy="3424802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निजी वनवनेलो (महल ७)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यसमा चलनभित्र आफै उम्रिएको वा रोपिएको वनबनेलो पर्छ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यसबाट काठ, दाउरा, लकडी र अन्य वनजन्य वस्तुहरू प्राप्त गरिन्छ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संरक्षणका लागि वनवनेलोको खेती गरिएको वा लहर मिलाएर वा नमिलाई झ्याम्म पारेर लगाएको अथवा रुखका बुटाबुटीहरू, बाँसको झ्याङ र अन्य वनस्पतिले ढाकेको जग्गाहरू निजी वनवनेलोको क्षेत्रफलमा समावेश गर्नुपर्छ 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6AE1074-29FE-4AE5-9509-AF85D2739BA9}"/>
              </a:ext>
            </a:extLst>
          </p:cNvPr>
          <p:cNvGrpSpPr/>
          <p:nvPr/>
        </p:nvGrpSpPr>
        <p:grpSpPr>
          <a:xfrm>
            <a:off x="76200" y="838200"/>
            <a:ext cx="11963400" cy="2518798"/>
            <a:chOff x="914400" y="1066800"/>
            <a:chExt cx="9351819" cy="25187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9351819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299200" y="16764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811211" y="2478706"/>
              <a:ext cx="0" cy="110689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9">
            <a:extLst>
              <a:ext uri="{FF2B5EF4-FFF2-40B4-BE49-F238E27FC236}">
                <a16:creationId xmlns="" xmlns:a16="http://schemas.microsoft.com/office/drawing/2014/main" id="{C3E66E77-1710-4DA6-8E48-E7F83E7ED8F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/>
          <p:cNvSpPr/>
          <p:nvPr/>
        </p:nvSpPr>
        <p:spPr>
          <a:xfrm>
            <a:off x="76200" y="3429000"/>
            <a:ext cx="12039600" cy="33528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निजी वनवनेलो (महल ७</a:t>
            </a:r>
            <a:r>
              <a:rPr lang="ne-NP" sz="2800" b="1" dirty="0" smtClean="0">
                <a:latin typeface="Preeti" pitchFamily="2" charset="0"/>
                <a:cs typeface="Kalimati" panose="00000400000000000000" pitchFamily="2"/>
              </a:rPr>
              <a:t>)...</a:t>
            </a:r>
            <a:endParaRPr lang="ne-NP" sz="28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निजी वनवनेलो अन्तर्गतका बाँसका झ्याङहरूलाई स्थायी बाली अन्तर्गत गणना </a:t>
            </a: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गर्नु हुँदैन </a:t>
            </a:r>
            <a:r>
              <a:rPr lang="ne-NP" sz="24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। </a:t>
            </a:r>
            <a:endParaRPr lang="ne-NP" sz="24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मनोरञ्जनको उद्देश्यले मात्र राखिएको वनवनेलोको जग्गालाई भने अन्य कतै उल्लेख नगरिएका चलनमा रहेका जग्गामा उल्लेख गर्नुपर्छ । 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	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C2132D1-9514-4706-8F68-D9D8428A1DD1}"/>
              </a:ext>
            </a:extLst>
          </p:cNvPr>
          <p:cNvGrpSpPr/>
          <p:nvPr/>
        </p:nvGrpSpPr>
        <p:grpSpPr>
          <a:xfrm>
            <a:off x="914400" y="838200"/>
            <a:ext cx="9351819" cy="2819400"/>
            <a:chOff x="914400" y="1066800"/>
            <a:chExt cx="9351819" cy="2819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9351819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299200" y="16764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807200" y="2438400"/>
              <a:ext cx="25400" cy="144780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CCFD1AB2-8C3C-44FF-BE99-FFF52D0A5ED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0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3450"/>
            <a:ext cx="112014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153400" y="1562100"/>
            <a:ext cx="914400" cy="6858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81000" y="3565860"/>
            <a:ext cx="11684000" cy="298734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 (महल ८)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माछापालन गर्न, गाईवस्तुलाई पानी खुवाउन वा सिँचाइ गर्नको लागि जग्गा खनी बनाएको वा आफै पानी जमी खेती गर्न नसक्ने अवस्थामा रहेको कृषि चलन भित्रको जग्गालाई पोखरी भनिन्छ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यसरी रहेको पोखरीमा माछा पालिएको वा त्यतिकै रहेको पनि हुन सक्छ ।</a:t>
            </a:r>
            <a:endParaRPr lang="en-US" sz="20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>
            <a:off x="8610600" y="2247900"/>
            <a:ext cx="0" cy="13179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6792FF66-8DFD-401D-996E-6504C928F61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0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66800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228600" y="4191000"/>
            <a:ext cx="11582400" cy="241935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धन्सारले ढाकेको जग्गा (महल ९)	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चलनअन्तर्गतका घर, घडेरी, गोठ, धन्सार आदिले चर्चेको जग्गा, आँगन, सडक अथवा गल्ली, सामान तथा औजार, भण्डार गर्न प्रयोग गरिएको खुला ठाउँ यस महलअन्तर्गत उल्लेख गर्नुपर्छ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34400" y="1676400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82100" y="2743200"/>
            <a:ext cx="38100" cy="14478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0BB10C9E-C7B6-4BCB-83FC-7D381AFB36FB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76200" y="3505200"/>
            <a:ext cx="12077700" cy="32766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2800" b="1" dirty="0" smtClean="0">
                <a:latin typeface="Preeti"/>
                <a:ea typeface="MS Mincho"/>
                <a:cs typeface="Kalimati" panose="00000400000000000000" pitchFamily="2"/>
              </a:rPr>
              <a:t>अन्य </a:t>
            </a:r>
            <a:r>
              <a:rPr lang="ne-NP" sz="2800" b="1" dirty="0">
                <a:latin typeface="Preeti"/>
                <a:ea typeface="MS Mincho"/>
                <a:cs typeface="Kalimati" panose="00000400000000000000" pitchFamily="2"/>
              </a:rPr>
              <a:t>जग्गा (महल १०)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b="1" dirty="0">
                <a:solidFill>
                  <a:srgbClr val="0070C0"/>
                </a:solidFill>
                <a:latin typeface="Preeti"/>
                <a:ea typeface="MS Mincho"/>
                <a:cs typeface="Kalimati" panose="00000400000000000000" pitchFamily="2"/>
              </a:rPr>
              <a:t>अन्यत्र कतै उल्लेख नगरिएका कृषि चलनअन्तर्गतका उत्पादक, अनुत्पादक सबै जग्गा पर्छन् ।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सोतरको रुपमा प्रयोग गर्न सकिने जस्तैः नरकटघारीले ओगटेको जग्गा यस अन्तर्गत पर्छन् ।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यसमा साधारणतया खेती गर्न आवश्यक पर्नेभन्दा बढी परिश्रम गरेमा उत्पादक बनाउन सकिने जग्गा पनि पर्छन् ।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माथि </a:t>
            </a: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विभिन्न क्षेत्रमा उल्लेख नगरिएको कृषि चलनका जग्गाहरू पनि यसैमा </a:t>
            </a: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पर्छन्।अर्थात्,</a:t>
            </a:r>
            <a:r>
              <a:rPr lang="en-US" sz="2200" dirty="0" smtClean="0">
                <a:latin typeface="Preeti"/>
                <a:ea typeface="MS Mincho"/>
                <a:cs typeface="Kalimati" panose="00000400000000000000" pitchFamily="2"/>
              </a:rPr>
              <a:t> </a:t>
            </a: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कृषि </a:t>
            </a: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चलनअन्तर्गत पर्ने तर अन्य कुनै महलमा नपर्ने कुनै जग्गा छ भने यस महलमा राख्नुपर्छ ।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4EB3234-9AEB-496A-9DB2-3C854A7429EF}"/>
              </a:ext>
            </a:extLst>
          </p:cNvPr>
          <p:cNvGrpSpPr/>
          <p:nvPr/>
        </p:nvGrpSpPr>
        <p:grpSpPr>
          <a:xfrm>
            <a:off x="609600" y="762001"/>
            <a:ext cx="10896600" cy="2743199"/>
            <a:chOff x="609600" y="1046747"/>
            <a:chExt cx="10896600" cy="310865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46747"/>
              <a:ext cx="108966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0283792" y="1524000"/>
              <a:ext cx="1219200" cy="9144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010900" y="2438400"/>
              <a:ext cx="38100" cy="1717005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F62A1EDD-7A85-4682-834E-DFC745DF8B4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9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952900"/>
            <a:ext cx="12191999" cy="5828900"/>
          </a:xfrm>
          <a:prstGeom prst="flowChartProcess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कुरा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यस प्रश्नमा पनि प्रश्न नं. ३.५ बमोजिमका कित्ताहरूको क्षेत्रफल क्रमशः लेख्नुपर्छ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क्षेत्रफलको एकाइ प्रश्न नं. ३.१ मा खुलाएबमोजिमको हुनुपर्छ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कित्ताअनुसार जग्गाको उपयोग </a:t>
            </a:r>
            <a:r>
              <a:rPr lang="en-US" sz="2800" dirty="0">
                <a:latin typeface="Times New Roman" panose="02020603050405020304" pitchFamily="18" charset="0"/>
                <a:ea typeface="SimSun"/>
                <a:cs typeface="Kalimati" panose="00000400000000000000" pitchFamily="2"/>
              </a:rPr>
              <a:t>(Land Use)  </a:t>
            </a: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महल–२ देखि महल–१० सम्मका विभिन्न वर्गीकरणमा खुलाएर लेख्नुपर्छ र अन्तिम हरफमा विभिन्न उपयोगअनुसारको सबै कित्ताको जोड लेख्नुपर्छ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उदाहरणका लागि शेरबहादुर राईले चलन गरेको जम्मा जग्गाको उपयोगको स्थिति देहायबमोजिम रहेछः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="" xmlns:a16="http://schemas.microsoft.com/office/drawing/2014/main" id="{2931FAF9-7D3B-483D-8A51-1D4326B6047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4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152400" y="1371600"/>
            <a:ext cx="12039600" cy="5410200"/>
          </a:xfrm>
          <a:prstGeom prst="flowChartProcess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उदाहरणः शेरबहादुर राईले चलन गरेको जम्मा जग्गाको उपयोगको स्थिति देहायबमोजिम रहेछः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0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पहिलो कित्ता (घरघडेरी)</a:t>
            </a:r>
            <a:r>
              <a:rPr lang="en-US" sz="2000" b="1" dirty="0" smtClean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1-10-0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1-0-0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जग्गामा वर्षा याममा धान रोपेको, हिउँदमा आधा जग्गामा तोरी छरेको, बाँकीमा आलु र अरु तरकारी लगाएको रहेछ र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0-10-0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 घरघडेरी गोठ, आँगनले ढाकेको रहेछ,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0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दोस्रो कित्ता (बारीमुनि)</a:t>
            </a:r>
            <a:r>
              <a:rPr lang="en-US" sz="20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M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0-10-0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रोपनीको पुरै कित्तामा वर्षामा धान रोपेको र हाल तोरी छरिएको रहेछ,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0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तेस्रो कित्ता (पल्लोपाटो)</a:t>
            </a:r>
            <a:r>
              <a:rPr lang="en-US" sz="20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3-0-0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1-0-0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रोपनीमा अम्बा, सुन्तलाका बिरुवाहरू बराबरी मिसाएर लगाइएका रहेछन् ।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बाँकी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2-0-0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रोपनीमा मकै छरिएको रहेछ ।</a:t>
            </a:r>
            <a:endParaRPr lang="en-US" sz="2000" b="1" i="1" dirty="0"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="" xmlns:a16="http://schemas.microsoft.com/office/drawing/2014/main" id="{AE9B07F6-661C-4689-A7DF-37485657DA5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B3B558-A399-403E-A25E-F3B73AAA6076}"/>
              </a:ext>
            </a:extLst>
          </p:cNvPr>
          <p:cNvSpPr txBox="1"/>
          <p:nvPr/>
        </p:nvSpPr>
        <p:spPr>
          <a:xfrm>
            <a:off x="3059519" y="762000"/>
            <a:ext cx="6119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उदाहरण</a:t>
            </a:r>
          </a:p>
        </p:txBody>
      </p:sp>
    </p:spTree>
    <p:extLst>
      <p:ext uri="{BB962C8B-B14F-4D97-AF65-F5344CB8AC3E}">
        <p14:creationId xmlns:p14="http://schemas.microsoft.com/office/powerpoint/2010/main" val="143597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685800"/>
            <a:ext cx="12115800" cy="6172200"/>
          </a:xfrm>
          <a:prstGeom prst="flowChartProcess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उदाहरण ..............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400" b="1" dirty="0">
                <a:solidFill>
                  <a:srgbClr val="00B050"/>
                </a:solidFill>
                <a:latin typeface="Preeti" pitchFamily="2" charset="0"/>
                <a:cs typeface="Kalimati" panose="00000400000000000000" pitchFamily="2"/>
              </a:rPr>
              <a:t>चौथो कित्ता (बाटोमुनि)</a:t>
            </a:r>
            <a:r>
              <a:rPr lang="en-US" sz="2400" b="1" dirty="0">
                <a:solidFill>
                  <a:srgbClr val="00B05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5-0-0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जग्गामध्येः 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1-0-0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वर्षामा घैया धान छरी हिउँदमा गहुँ र तोरी मिसाएर छरिएको रहेछ र 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बाँकि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4-0-0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वर्षामा धान रोपेर हाल गहुँ छरिएको रहेछ ।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पाँचौं कित्ता (रातामाटा)</a:t>
            </a:r>
            <a:r>
              <a:rPr lang="en-US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M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5-0-3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]M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0-10-0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गाईवस्तु चराउने खाली छोडिएको रहेछ,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0-6-3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 हिउँदे र वर्षे तरकारी खेती गरिएको रहेछ 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3-10-0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 खोँचमा परेको रहेछ र काँडा, काफल, ऐँसेलुका बोट र वनबनेलोले ढाकेको रहेछ र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0-6-0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पोखरी रहेछ ।</a:t>
            </a:r>
            <a:endParaRPr lang="en-US" sz="2400" b="1" i="1" dirty="0"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="" xmlns:a16="http://schemas.microsoft.com/office/drawing/2014/main" id="{D99B1DC5-CB39-4D02-B5F9-6A4D2A503AC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9">
            <a:extLst>
              <a:ext uri="{FF2B5EF4-FFF2-40B4-BE49-F238E27FC236}">
                <a16:creationId xmlns="" xmlns:a16="http://schemas.microsoft.com/office/drawing/2014/main" id="{8425974E-CC36-4024-BA3A-BF4BB79D282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799" y="3796937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4343400"/>
            <a:ext cx="1360714" cy="507274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8383" y="4850674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798" y="541020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8382" y="601980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92252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2131" y="594360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5941423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05800" y="5941423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72679" y="3829594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8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914400"/>
            <a:ext cx="12115800" cy="590931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</a:t>
            </a:r>
            <a:r>
              <a:rPr lang="ne-NP" sz="2800" b="1" dirty="0" smtClean="0">
                <a:solidFill>
                  <a:srgbClr val="4708C4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थप कुरा</a:t>
            </a:r>
            <a:endParaRPr lang="en-US" sz="2800" dirty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प्रश्न नं ३.७ मा प्रत्येक कित्ताअनुसारको क्षेत्रफलको जोड प्रश्न नं. ३.५ मा उल्लेख भएको कित्ताको क्षेत्रफलसँग क्रमशः मिलेकै हुनुपर्दछ । </a:t>
            </a:r>
            <a:endParaRPr lang="en-US" sz="28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भाग ८ मा अन्य खेतीसम्बन्धी विवरण अन्तर्गत समेटिने गणनाका दिनमा रहेका च्याउखेती र अस्थायी प्रकृतिका</a:t>
            </a:r>
            <a:r>
              <a:rPr lang="en-US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पुष्पखेती र नर्सरीको क्षेत्रफल कित्ता अनुसार यहाँ पनि महल २ को</a:t>
            </a:r>
            <a:r>
              <a:rPr lang="en-US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जग्गाको क्षेत्रफल</a:t>
            </a:r>
            <a:r>
              <a:rPr lang="en-US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अन्तर्गत समावेस गर्नुपर्दछ ।</a:t>
            </a:r>
            <a:endParaRPr lang="en-US" sz="2800" b="1" dirty="0">
              <a:solidFill>
                <a:srgbClr val="7030A0"/>
              </a:solidFill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="" xmlns:a16="http://schemas.microsoft.com/office/drawing/2014/main" id="{7727C31C-B2B7-4D79-8D46-98D066D2D76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642" y="838200"/>
            <a:ext cx="117993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200" b="1" dirty="0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३.७ चलन गरेको जग्गाको कित्ता </a:t>
            </a:r>
            <a:r>
              <a:rPr lang="ne-NP" sz="3200" b="1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अनुसार भू-उपयोग</a:t>
            </a:r>
            <a:r>
              <a:rPr lang="en-US" sz="3200" b="1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 </a:t>
            </a:r>
            <a:r>
              <a:rPr lang="en-US" sz="3200" b="1">
                <a:solidFill>
                  <a:srgbClr val="002060"/>
                </a:solidFill>
                <a:cs typeface="Kalimati" panose="00000400000000000000" pitchFamily="2"/>
              </a:rPr>
              <a:t>(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Land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Kalimati" panose="00000400000000000000" pitchFamily="2"/>
              </a:rPr>
              <a:t> Use)</a:t>
            </a:r>
            <a:endParaRPr lang="en-US" sz="3200" b="1" dirty="0">
              <a:solidFill>
                <a:srgbClr val="002060"/>
              </a:solidFill>
              <a:latin typeface="Aalekh" pitchFamily="2" charset="0"/>
              <a:cs typeface="Kalimati" panose="00000400000000000000" pitchFamily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" y="1695450"/>
            <a:ext cx="12039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57200" y="4144918"/>
            <a:ext cx="0" cy="80808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7845" y="4952999"/>
            <a:ext cx="11875555" cy="1885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यस तालिकामा विवरण भर्दा तालिका ३.५ को महल–१ मा लेखिए बमोजिमका कित्ताहरूको क्रमशः उपयोग</a:t>
            </a:r>
            <a:r>
              <a:rPr lang="en-US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 "/>
                <a:cs typeface="Kalimati" panose="00000400000000000000" pitchFamily="2"/>
              </a:rPr>
              <a:t>(Use)</a:t>
            </a:r>
            <a:r>
              <a:rPr lang="ne-NP" sz="2400" dirty="0">
                <a:solidFill>
                  <a:schemeClr val="tx1"/>
                </a:solidFill>
                <a:latin typeface="Time 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खुलाउनु पर्दछ । </a:t>
            </a:r>
            <a:endParaRPr lang="en-US" sz="2400" dirty="0">
              <a:solidFill>
                <a:schemeClr val="tx1"/>
              </a:solidFill>
              <a:latin typeface="Aalek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प्रश्नावली थपेको भए पनि प्रश्न ३.५ को तालिकामा जस्तै सच्याउनु पर्दछ ।</a:t>
            </a:r>
            <a:endParaRPr lang="en-US" sz="2400" dirty="0">
              <a:solidFill>
                <a:schemeClr val="tx1"/>
              </a:solidFill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D2E051A9-9E25-4EBE-8C5C-F26C7B97B44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0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20200" y="6492875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itchFamily="82" charset="0"/>
              </a:rPr>
              <a:pPr/>
              <a:t>30</a:t>
            </a:fld>
            <a:endParaRPr lang="en-US" sz="1800" dirty="0">
              <a:latin typeface="Fontasy Himali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26" y="762000"/>
            <a:ext cx="11811000" cy="572464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2800" b="1" dirty="0">
                <a:solidFill>
                  <a:srgbClr val="4708C4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</a:t>
            </a:r>
            <a:r>
              <a:rPr lang="ne-NP" sz="2800" b="1" dirty="0" smtClean="0">
                <a:solidFill>
                  <a:srgbClr val="4708C4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थप कुरा...</a:t>
            </a:r>
            <a:endParaRPr lang="en-US" sz="2800" dirty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1" dirty="0" smtClean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यसै गरी स्थायी प्रकृतिका पुष्पखेती र नर्सरीको क्षेत्रफल कित्ता अनुसार महल ५ को स्थायी बाली लागेको जग्गाको क्षेत्रफल अन्तर्गत र रेशमपालनको लागि गरिएको किम्बुखेतीको क्षेत्रफल महल </a:t>
            </a:r>
            <a:r>
              <a:rPr lang="ne-NP" sz="2800" b="1" dirty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७ को निजी वनबनेलो लागेको जग्गाको क्षेत्रफल अन्तर्गत समावेस गर्नुपर्दछ </a:t>
            </a:r>
            <a:r>
              <a:rPr lang="ne-NP" sz="2800" b="1" dirty="0" smtClean="0">
                <a:solidFill>
                  <a:srgbClr val="7030A0"/>
                </a:solidFill>
                <a:latin typeface="Preeti" pitchFamily="2" charset="0"/>
                <a:cs typeface="Kalimati" panose="00000400000000000000" pitchFamily="2"/>
              </a:rPr>
              <a:t>।</a:t>
            </a:r>
            <a:endParaRPr lang="en-US" sz="2800" b="1" dirty="0">
              <a:solidFill>
                <a:srgbClr val="7030A0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यस्तै माछापालन गरिएको पोखरीको</a:t>
            </a:r>
            <a:r>
              <a:rPr lang="en-US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क्षेत्रफल पनि महल ८ को पोखरीको क्षेत्रफल अन्तर्गत समावेस गर्नुपर्दछ ।</a:t>
            </a:r>
            <a:endParaRPr lang="en-US" sz="28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669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31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062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304800" y="1981200"/>
            <a:ext cx="11734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अस्थायी बाली भन्नाले कस्ता बालीलार्इ जनाउँछ उदाहरण दिनुहोस् 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अस्थायी </a:t>
            </a:r>
            <a:r>
              <a:rPr lang="ne-NP" sz="2400" dirty="0" smtClean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चौरचरन </a:t>
            </a: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र स्थायी </a:t>
            </a:r>
            <a:r>
              <a:rPr lang="ne-NP" sz="2400" dirty="0" smtClean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चौरचरनमा </a:t>
            </a: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के फरक छ 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अस्थायी बाँझो भन्नाले के बुझिन्छ 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कस्ता बाली लागेको जग्गालार्इ स्थायी बाली लागेको जग्गा अन्तर्गत लेख्नुपर्दछ </a:t>
            </a:r>
            <a:r>
              <a:rPr lang="ne-NP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कस्ता जग्गाको क्षेत्रफललाई पोखरीको क्षेत्रफल अन्तर्गत उल्लेख गर्नु पर्दछ 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वनवनेलोको क्षेत्रफल अन्तर्गत कस्ता जग्गाका क्षेत्रफल पर्दछन्?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3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b="1" dirty="0">
                <a:cs typeface="Kalimati" pitchFamily="2"/>
              </a:rPr>
              <a:t>लगत २ कृषक परिवार प्रश्नावली 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चलन गरेको जग्गाको कित्ताअनुसार भू–उपयोग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३ खण्ड ३.७)</a:t>
            </a:r>
          </a:p>
        </p:txBody>
      </p:sp>
    </p:spTree>
    <p:extLst>
      <p:ext uri="{BB962C8B-B14F-4D97-AF65-F5344CB8AC3E}">
        <p14:creationId xmlns:p14="http://schemas.microsoft.com/office/powerpoint/2010/main" val="287784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44" y="22860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800" dirty="0">
                <a:solidFill>
                  <a:srgbClr val="000099"/>
                </a:solidFill>
                <a:cs typeface="Kalimati" pitchFamily="2"/>
              </a:rPr>
              <a:t>धन्यवाद !</a:t>
            </a:r>
            <a:endParaRPr lang="en-US" sz="16600" dirty="0">
              <a:solidFill>
                <a:srgbClr val="000099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पेज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४२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४५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990600"/>
            <a:ext cx="11963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200" b="1" dirty="0">
                <a:solidFill>
                  <a:srgbClr val="002060"/>
                </a:solidFill>
                <a:latin typeface="Aalekh" pitchFamily="2" charset="0"/>
                <a:cs typeface="Kalimati" pitchFamily="2"/>
              </a:rPr>
              <a:t>जग्गाको उपयोग</a:t>
            </a:r>
            <a:endParaRPr lang="en-US" sz="3200" b="1" dirty="0">
              <a:solidFill>
                <a:srgbClr val="002060"/>
              </a:solidFill>
              <a:latin typeface="Aalekh" pitchFamily="2" charset="0"/>
              <a:cs typeface="Kalimati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26046" r="6599" b="26046"/>
          <a:stretch/>
        </p:blipFill>
        <p:spPr bwMode="auto">
          <a:xfrm>
            <a:off x="762000" y="1524000"/>
            <a:ext cx="1054927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9">
            <a:extLst>
              <a:ext uri="{FF2B5EF4-FFF2-40B4-BE49-F238E27FC236}">
                <a16:creationId xmlns="" xmlns:a16="http://schemas.microsoft.com/office/drawing/2014/main" id="{28A32AEF-9C42-4F31-9FC6-9FA4C426B01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8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2192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 योग्य जग्गा</a:t>
            </a:r>
            <a:r>
              <a:rPr lang="en-US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1" y="3124201"/>
            <a:ext cx="438149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124201"/>
            <a:ext cx="2819400" cy="609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63000" y="3124201"/>
            <a:ext cx="2819400" cy="609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बाँझो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981700" y="18288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438400"/>
            <a:ext cx="7772400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4384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1700" y="24384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600" y="24384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="" xmlns:a16="http://schemas.microsoft.com/office/drawing/2014/main" id="{9A60EB8A-05B6-43B6-9713-76171E725A2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050B77-B676-4592-A28A-88B458602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810001"/>
            <a:ext cx="4324346" cy="2971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19617FA-7F28-44EA-A169-2882C7DF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3733797"/>
            <a:ext cx="3505200" cy="3048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DD53D9-E01B-4C8D-AF5C-5F90E269F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6" y="3733797"/>
            <a:ext cx="3695694" cy="30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371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58" y="33528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खेतीयोग्य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0" y="3352801"/>
            <a:ext cx="457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बाली लागेको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91353" y="3352801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5981700" y="21336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743200"/>
            <a:ext cx="7772400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17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6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="" xmlns:a16="http://schemas.microsoft.com/office/drawing/2014/main" id="{C6750174-1C94-4074-AF94-68C89E80D0F4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4BA862-4AC0-4EF9-8016-E5BB90D30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3" y="4038599"/>
            <a:ext cx="4724407" cy="274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D3DC94-7960-46CA-8360-710CDF263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35" y="3962400"/>
            <a:ext cx="381000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14424" y="1357162"/>
            <a:ext cx="5400976" cy="852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कृषिको लागि प्रयोग भएको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352801"/>
            <a:ext cx="373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3352800"/>
            <a:ext cx="6172194" cy="625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धन्सारले ढाकेको जग्गा 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19124" y="2743200"/>
            <a:ext cx="5781976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99473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011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6138" y="2195362"/>
            <a:ext cx="0" cy="5334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9">
            <a:extLst>
              <a:ext uri="{FF2B5EF4-FFF2-40B4-BE49-F238E27FC236}">
                <a16:creationId xmlns="" xmlns:a16="http://schemas.microsoft.com/office/drawing/2014/main" id="{C3E444BD-777E-461B-BBB4-11173D4DEBE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51F300-7043-4C87-8968-9A1BD63DA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008617"/>
            <a:ext cx="4064002" cy="2817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EC796F-7580-495B-9C73-5F730E1E1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08616"/>
            <a:ext cx="3860799" cy="28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8400" y="1181101"/>
            <a:ext cx="731519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कृषक परिवारले चलन गरेको जम्मा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714" y="2883110"/>
            <a:ext cx="3733800" cy="1091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कृषिको लागि प्रयोग भएको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04611" y="2951190"/>
            <a:ext cx="3200400" cy="106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निजी वनवनेलो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रहेको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2951189"/>
            <a:ext cx="2819400" cy="106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पोखरीले ओगटेको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172200" y="1994315"/>
            <a:ext cx="0" cy="279195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2303490"/>
            <a:ext cx="946917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227351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230349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53800" y="230349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612179" y="2951189"/>
            <a:ext cx="1524000" cy="1068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63000" y="2323477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9">
            <a:extLst>
              <a:ext uri="{FF2B5EF4-FFF2-40B4-BE49-F238E27FC236}">
                <a16:creationId xmlns="" xmlns:a16="http://schemas.microsoft.com/office/drawing/2014/main" id="{3A92B310-10E6-44CE-AB83-C6930D331110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92C318-82EE-4313-B8FC-BA8EE23E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19586"/>
            <a:ext cx="3352800" cy="2838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43534CB-F8AC-4101-BA60-68C0E0CF2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57686"/>
            <a:ext cx="3886200" cy="28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" y="694773"/>
            <a:ext cx="11379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95400" y="1298157"/>
            <a:ext cx="1117600" cy="11334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52400" y="3276600"/>
            <a:ext cx="11963400" cy="3505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अस्थायी बाली लागेको जग्गा (महल २)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सबै जग्गा यसअन्तर्गत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भन्नाले एक वर्षको अवधिभित्र उत्पादन गरी बाली भित्र्याउने र अर्को बालीका लागि पुनः खनजोत गरी लगाउनुपर्ने किसिमका बालीहरू पर्छन्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b="1" dirty="0">
                <a:solidFill>
                  <a:srgbClr val="0070C0"/>
                </a:solidFill>
                <a:latin typeface="Preeti" pitchFamily="2" charset="0"/>
                <a:cs typeface="Kalimati" panose="00000400000000000000" pitchFamily="2"/>
              </a:rPr>
              <a:t>अन्य खेतीअन्तर्गत उल्लेखित च्याउखेती र अस्थायी प्रकृतिका पुष्पखेती र नर्सरी भएको जग्गा अस्थायी बाली लागेको जग्गाअन्तर्गत राख्नुपर्छ ।</a:t>
            </a:r>
            <a:endParaRPr lang="en-US" sz="2400" b="1" dirty="0">
              <a:solidFill>
                <a:srgbClr val="0070C0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2431632"/>
            <a:ext cx="533400" cy="7687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="" xmlns:a16="http://schemas.microsoft.com/office/drawing/2014/main" id="{03C033F4-D099-44A9-82D0-067F4CD1BFD0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</TotalTime>
  <Words>1359</Words>
  <Application>Microsoft Office PowerPoint</Application>
  <PresentationFormat>Custom</PresentationFormat>
  <Paragraphs>193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585</cp:revision>
  <dcterms:created xsi:type="dcterms:W3CDTF">2006-08-16T00:00:00Z</dcterms:created>
  <dcterms:modified xsi:type="dcterms:W3CDTF">2022-04-06T17:36:54Z</dcterms:modified>
</cp:coreProperties>
</file>